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2" r:id="rId3"/>
    <p:sldId id="274" r:id="rId4"/>
    <p:sldId id="275" r:id="rId5"/>
    <p:sldId id="276" r:id="rId6"/>
    <p:sldId id="273" r:id="rId7"/>
    <p:sldId id="270" r:id="rId8"/>
    <p:sldId id="271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56" r:id="rId17"/>
    <p:sldId id="257" r:id="rId18"/>
    <p:sldId id="258" r:id="rId19"/>
    <p:sldId id="259" r:id="rId20"/>
    <p:sldId id="260" r:id="rId21"/>
    <p:sldId id="26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D89DF10-5730-4A05-A2B9-A2B022BB6360}">
          <p14:sldIdLst>
            <p14:sldId id="263"/>
            <p14:sldId id="272"/>
            <p14:sldId id="274"/>
            <p14:sldId id="275"/>
            <p14:sldId id="276"/>
            <p14:sldId id="273"/>
            <p14:sldId id="270"/>
            <p14:sldId id="271"/>
            <p14:sldId id="277"/>
            <p14:sldId id="278"/>
            <p14:sldId id="279"/>
            <p14:sldId id="281"/>
            <p14:sldId id="282"/>
            <p14:sldId id="283"/>
            <p14:sldId id="284"/>
          </p14:sldIdLst>
        </p14:section>
        <p14:section name="Sección predeterminada" id="{0B72A3D4-2A5C-4DE3-B299-5BD21BCA1884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916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7346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1347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9747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8189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16982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5534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7078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1817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461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52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2162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8480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7851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3138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4371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6242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3262299-31DD-4BB8-AAD6-D43B857068B8}" type="datetimeFigureOut">
              <a:rPr lang="es-GT" smtClean="0"/>
              <a:t>29/04/2023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F7B201-9693-4D87-A4F0-A36EE7A106F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82967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postgres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2UO_slnDbk&amp;ab_channel=TechTok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991F27D-7728-6314-C871-A2DFC3800EBF}"/>
              </a:ext>
            </a:extLst>
          </p:cNvPr>
          <p:cNvSpPr txBox="1"/>
          <p:nvPr/>
        </p:nvSpPr>
        <p:spPr>
          <a:xfrm>
            <a:off x="720596" y="1536287"/>
            <a:ext cx="61881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</a:t>
            </a:r>
            <a:r>
              <a:rPr lang="en-US" sz="32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Introducción</a:t>
            </a:r>
            <a:r>
              <a:rPr lang="en-US" sz="3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Docker</a:t>
            </a:r>
            <a:endParaRPr lang="en-US" sz="32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32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3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Relaciones</a:t>
            </a:r>
            <a:r>
              <a:rPr lang="en-US" sz="3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JPA de Spring Data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3200" b="1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ManyToMany</a:t>
            </a:r>
            <a:r>
              <a:rPr lang="en-US" sz="3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,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sz="3200" b="1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ManyToOne</a:t>
            </a:r>
            <a:r>
              <a:rPr lang="en-US" sz="3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-</a:t>
            </a:r>
            <a:r>
              <a:rPr lang="en-US" sz="3200" b="1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OneToMany</a:t>
            </a:r>
            <a:endParaRPr lang="en-US" sz="32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B4C295-A15C-79F4-985D-DE3557771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r="16874" b="-1"/>
          <a:stretch/>
        </p:blipFill>
        <p:spPr bwMode="auto">
          <a:xfrm>
            <a:off x="7229932" y="76200"/>
            <a:ext cx="4962068" cy="3428999"/>
          </a:xfrm>
          <a:custGeom>
            <a:avLst/>
            <a:gdLst/>
            <a:ahLst/>
            <a:cxnLst/>
            <a:rect l="l" t="t" r="r" b="b"/>
            <a:pathLst>
              <a:path w="4962068" h="3428999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62068" y="1"/>
                </a:lnTo>
                <a:lnTo>
                  <a:pt x="4962067" y="3428999"/>
                </a:lnTo>
                <a:lnTo>
                  <a:pt x="250957" y="3428999"/>
                </a:lnTo>
                <a:lnTo>
                  <a:pt x="250957" y="3343961"/>
                </a:lnTo>
                <a:lnTo>
                  <a:pt x="251965" y="3201315"/>
                </a:lnTo>
                <a:lnTo>
                  <a:pt x="250957" y="3057297"/>
                </a:lnTo>
                <a:lnTo>
                  <a:pt x="248940" y="2911221"/>
                </a:lnTo>
                <a:lnTo>
                  <a:pt x="247091" y="2765146"/>
                </a:lnTo>
                <a:lnTo>
                  <a:pt x="243057" y="2617013"/>
                </a:lnTo>
                <a:lnTo>
                  <a:pt x="238855" y="2467509"/>
                </a:lnTo>
                <a:lnTo>
                  <a:pt x="233980" y="2318004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9BE25D-B790-78A2-34D7-2714A024F533}"/>
              </a:ext>
            </a:extLst>
          </p:cNvPr>
          <p:cNvSpPr txBox="1"/>
          <p:nvPr/>
        </p:nvSpPr>
        <p:spPr>
          <a:xfrm>
            <a:off x="2226253" y="927161"/>
            <a:ext cx="60942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1. </a:t>
            </a:r>
            <a:r>
              <a:rPr lang="es-GT" dirty="0" err="1"/>
              <a:t>docker</a:t>
            </a:r>
            <a:r>
              <a:rPr lang="es-GT" dirty="0"/>
              <a:t> </a:t>
            </a:r>
            <a:r>
              <a:rPr lang="es-GT" dirty="0" err="1"/>
              <a:t>pull</a:t>
            </a:r>
            <a:r>
              <a:rPr lang="es-GT" dirty="0"/>
              <a:t> mysql:8.0</a:t>
            </a:r>
          </a:p>
          <a:p>
            <a:r>
              <a:rPr lang="es-GT" dirty="0"/>
              <a:t>2. </a:t>
            </a:r>
            <a:r>
              <a:rPr lang="es-GT" dirty="0" err="1"/>
              <a:t>docker</a:t>
            </a:r>
            <a:r>
              <a:rPr lang="es-GT" dirty="0"/>
              <a:t> </a:t>
            </a:r>
            <a:r>
              <a:rPr lang="es-GT" dirty="0" err="1"/>
              <a:t>pull</a:t>
            </a:r>
            <a:r>
              <a:rPr lang="es-GT" dirty="0"/>
              <a:t> </a:t>
            </a:r>
            <a:r>
              <a:rPr lang="es-GT" dirty="0" err="1"/>
              <a:t>postgres:lattest</a:t>
            </a:r>
            <a:r>
              <a:rPr lang="es-GT" dirty="0"/>
              <a:t>  </a:t>
            </a:r>
          </a:p>
          <a:p>
            <a:endParaRPr lang="es-GT" dirty="0"/>
          </a:p>
          <a:p>
            <a:endParaRPr lang="es-GT" dirty="0"/>
          </a:p>
          <a:p>
            <a:r>
              <a:rPr lang="es-GT" dirty="0"/>
              <a:t>Visualizar imágenes:  Docker </a:t>
            </a:r>
            <a:r>
              <a:rPr lang="es-GT" dirty="0" err="1"/>
              <a:t>images</a:t>
            </a:r>
            <a:endParaRPr lang="es-GT" dirty="0"/>
          </a:p>
          <a:p>
            <a:endParaRPr lang="es-GT" dirty="0"/>
          </a:p>
          <a:p>
            <a:r>
              <a:rPr lang="es-GT" dirty="0"/>
              <a:t>Ubuntu 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462C11-AD94-3C3D-3128-022F0CFA5C33}"/>
              </a:ext>
            </a:extLst>
          </p:cNvPr>
          <p:cNvSpPr txBox="1"/>
          <p:nvPr/>
        </p:nvSpPr>
        <p:spPr>
          <a:xfrm>
            <a:off x="3048866" y="3244334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hlinkClick r:id="rId2"/>
              </a:rPr>
              <a:t>https://hub.docker.com/_/postgres</a:t>
            </a:r>
            <a:endParaRPr lang="es-GT" dirty="0"/>
          </a:p>
          <a:p>
            <a:endParaRPr lang="es-GT" dirty="0"/>
          </a:p>
          <a:p>
            <a:endParaRPr lang="es-GT" dirty="0"/>
          </a:p>
          <a:p>
            <a:r>
              <a:rPr lang="es-GT" dirty="0" err="1"/>
              <a:t>docker</a:t>
            </a:r>
            <a:r>
              <a:rPr lang="es-GT" dirty="0"/>
              <a:t> </a:t>
            </a:r>
            <a:r>
              <a:rPr lang="es-GT" dirty="0" err="1"/>
              <a:t>pull</a:t>
            </a:r>
            <a:r>
              <a:rPr lang="es-GT" dirty="0"/>
              <a:t> </a:t>
            </a:r>
            <a:r>
              <a:rPr lang="es-GT" dirty="0" err="1"/>
              <a:t>postgres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773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1B08ED-CC4E-1850-B9E1-C4D911E8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07"/>
          <a:stretch/>
        </p:blipFill>
        <p:spPr>
          <a:xfrm>
            <a:off x="432521" y="205654"/>
            <a:ext cx="9705975" cy="19348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A1DFDD-2DCF-51A5-417C-DD80B094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1" y="2509404"/>
            <a:ext cx="79533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8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E6C560-2420-C2F6-ECE6-02F10FD6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93"/>
            <a:ext cx="12192000" cy="60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227BC5-F7AA-8E33-03D5-8C981DF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27" y="0"/>
            <a:ext cx="1042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082257-33BB-2480-065E-B9ED95A59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39"/>
          <a:stretch/>
        </p:blipFill>
        <p:spPr>
          <a:xfrm>
            <a:off x="0" y="-107740"/>
            <a:ext cx="7834745" cy="65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23DAA7-D306-765E-9327-1150105C3760}"/>
              </a:ext>
            </a:extLst>
          </p:cNvPr>
          <p:cNvSpPr txBox="1"/>
          <p:nvPr/>
        </p:nvSpPr>
        <p:spPr>
          <a:xfrm>
            <a:off x="0" y="5951833"/>
            <a:ext cx="1133994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GT" sz="1400" dirty="0">
                <a:solidFill>
                  <a:schemeClr val="bg1"/>
                </a:solidFill>
              </a:rPr>
              <a:t>C:\Windows\System32&gt;docker run --</a:t>
            </a:r>
            <a:r>
              <a:rPr lang="es-GT" sz="1400" dirty="0" err="1">
                <a:solidFill>
                  <a:schemeClr val="bg1"/>
                </a:solidFill>
              </a:rPr>
              <a:t>name</a:t>
            </a:r>
            <a:r>
              <a:rPr lang="es-GT" sz="1400" dirty="0">
                <a:solidFill>
                  <a:schemeClr val="bg1"/>
                </a:solidFill>
              </a:rPr>
              <a:t> </a:t>
            </a:r>
            <a:r>
              <a:rPr lang="es-GT" sz="1400" dirty="0" err="1">
                <a:solidFill>
                  <a:schemeClr val="bg1"/>
                </a:solidFill>
              </a:rPr>
              <a:t>some-postgres</a:t>
            </a:r>
            <a:r>
              <a:rPr lang="es-GT" sz="1400" dirty="0">
                <a:solidFill>
                  <a:schemeClr val="bg1"/>
                </a:solidFill>
              </a:rPr>
              <a:t> -e POSTGRES_USER=</a:t>
            </a:r>
            <a:r>
              <a:rPr lang="es-GT" sz="1400" dirty="0" err="1">
                <a:solidFill>
                  <a:schemeClr val="bg1"/>
                </a:solidFill>
              </a:rPr>
              <a:t>umg</a:t>
            </a:r>
            <a:r>
              <a:rPr lang="es-GT" sz="1400" dirty="0">
                <a:solidFill>
                  <a:schemeClr val="bg1"/>
                </a:solidFill>
              </a:rPr>
              <a:t> -e POSTGRES_PASSWORD=12003906 -e POSTGRES_DB=</a:t>
            </a:r>
            <a:r>
              <a:rPr lang="es-GT" sz="1400" dirty="0" err="1">
                <a:solidFill>
                  <a:schemeClr val="bg1"/>
                </a:solidFill>
              </a:rPr>
              <a:t>db_agenda</a:t>
            </a:r>
            <a:r>
              <a:rPr lang="es-GT" sz="1400" dirty="0">
                <a:solidFill>
                  <a:schemeClr val="bg1"/>
                </a:solidFill>
              </a:rPr>
              <a:t> -p 5432:5432 -d </a:t>
            </a:r>
            <a:r>
              <a:rPr lang="es-GT" sz="1400" dirty="0" err="1">
                <a:solidFill>
                  <a:schemeClr val="bg1"/>
                </a:solidFill>
              </a:rPr>
              <a:t>postgres</a:t>
            </a:r>
            <a:endParaRPr lang="es-GT" sz="14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29371-14E9-522D-5375-2D87A95D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432"/>
            <a:ext cx="12192000" cy="265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AED378-3E99-65F3-4E41-EEE2216C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1" y="0"/>
            <a:ext cx="1003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0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2D091C-545F-689B-1E6D-416B4211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0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74C353-E422-D020-4E88-B718AD46324F}"/>
              </a:ext>
            </a:extLst>
          </p:cNvPr>
          <p:cNvSpPr txBox="1"/>
          <p:nvPr/>
        </p:nvSpPr>
        <p:spPr>
          <a:xfrm>
            <a:off x="849085" y="289249"/>
            <a:ext cx="6652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200" b="1" dirty="0">
                <a:solidFill>
                  <a:srgbClr val="FFFF00"/>
                </a:solidFill>
              </a:rPr>
              <a:t>En la terminal</a:t>
            </a:r>
          </a:p>
          <a:p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 err="1">
                <a:solidFill>
                  <a:srgbClr val="FFFF00"/>
                </a:solidFill>
              </a:rPr>
              <a:t>ls</a:t>
            </a:r>
            <a:r>
              <a:rPr lang="es-GT" sz="1200" b="1" dirty="0">
                <a:solidFill>
                  <a:srgbClr val="FFFF00"/>
                </a:solidFill>
              </a:rPr>
              <a:t>   /verificar la ruta</a:t>
            </a:r>
          </a:p>
          <a:p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 err="1">
                <a:solidFill>
                  <a:srgbClr val="FFFF00"/>
                </a:solidFill>
              </a:rPr>
              <a:t>docker</a:t>
            </a:r>
            <a:r>
              <a:rPr lang="es-GT" sz="1200" b="1" dirty="0">
                <a:solidFill>
                  <a:srgbClr val="FFFF00"/>
                </a:solidFill>
              </a:rPr>
              <a:t> </a:t>
            </a:r>
            <a:r>
              <a:rPr lang="es-GT" sz="1200" b="1" dirty="0" err="1">
                <a:solidFill>
                  <a:srgbClr val="FFFF00"/>
                </a:solidFill>
              </a:rPr>
              <a:t>ps</a:t>
            </a:r>
            <a:r>
              <a:rPr lang="es-GT" sz="1200" b="1" dirty="0">
                <a:solidFill>
                  <a:srgbClr val="FFFF00"/>
                </a:solidFill>
              </a:rPr>
              <a:t> / verificar si tiene contenedores arribas</a:t>
            </a:r>
          </a:p>
          <a:p>
            <a:endParaRPr lang="es-GT" sz="1200" b="1" dirty="0">
              <a:solidFill>
                <a:srgbClr val="FFFF00"/>
              </a:solidFill>
            </a:endParaRPr>
          </a:p>
          <a:p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 err="1">
                <a:solidFill>
                  <a:srgbClr val="FFFF00"/>
                </a:solidFill>
              </a:rPr>
              <a:t>docker-compose</a:t>
            </a:r>
            <a:r>
              <a:rPr lang="es-GT" sz="1200" b="1" dirty="0">
                <a:solidFill>
                  <a:srgbClr val="FFFF00"/>
                </a:solidFill>
              </a:rPr>
              <a:t> up   /para levantar la base de datos</a:t>
            </a:r>
          </a:p>
          <a:p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>
                <a:solidFill>
                  <a:srgbClr val="FFFF00"/>
                </a:solidFill>
              </a:rPr>
              <a:t>Conectamos en </a:t>
            </a:r>
            <a:r>
              <a:rPr lang="es-GT" sz="1200" b="1" dirty="0" err="1">
                <a:solidFill>
                  <a:srgbClr val="FFFF00"/>
                </a:solidFill>
              </a:rPr>
              <a:t>dbBeaver</a:t>
            </a:r>
            <a:r>
              <a:rPr lang="es-GT" sz="1200" b="1" dirty="0">
                <a:solidFill>
                  <a:srgbClr val="FFFF00"/>
                </a:solidFill>
              </a:rPr>
              <a:t> como cliente</a:t>
            </a:r>
          </a:p>
          <a:p>
            <a:endParaRPr lang="es-GT" sz="1200" b="1" dirty="0">
              <a:solidFill>
                <a:srgbClr val="FFFF00"/>
              </a:solidFill>
            </a:endParaRPr>
          </a:p>
          <a:p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>
                <a:solidFill>
                  <a:srgbClr val="FFFF00"/>
                </a:solidFill>
              </a:rPr>
              <a:t>Error de autenticación</a:t>
            </a:r>
          </a:p>
          <a:p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>
                <a:solidFill>
                  <a:srgbClr val="FFFF00"/>
                </a:solidFill>
                <a:hlinkClick r:id="rId2"/>
              </a:rPr>
              <a:t>https://www.youtube.com/watch?v=L2UO_slnDbk&amp;ab_channel=TechTok</a:t>
            </a:r>
            <a:endParaRPr lang="es-GT" sz="1200" b="1" dirty="0">
              <a:solidFill>
                <a:srgbClr val="FFFF00"/>
              </a:solidFill>
            </a:endParaRPr>
          </a:p>
          <a:p>
            <a:r>
              <a:rPr lang="es-GT" sz="1200" b="1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11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113FBA-5109-3DEF-7B1C-E6FEF5C0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es DevOps? | EDteam">
            <a:extLst>
              <a:ext uri="{FF2B5EF4-FFF2-40B4-BE49-F238E27FC236}">
                <a16:creationId xmlns:a16="http://schemas.microsoft.com/office/drawing/2014/main" id="{EBA0113C-DF8B-CB4F-33FE-6304A55E2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7"/>
          <a:stretch/>
        </p:blipFill>
        <p:spPr bwMode="auto">
          <a:xfrm>
            <a:off x="1890851" y="0"/>
            <a:ext cx="8166905" cy="695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1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3F7E23-9094-7818-842D-CA5D3F14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880" y="0"/>
            <a:ext cx="1181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6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E00E0F-2FD7-15FE-B25B-5E12CB5D850B}"/>
              </a:ext>
            </a:extLst>
          </p:cNvPr>
          <p:cNvSpPr txBox="1"/>
          <p:nvPr/>
        </p:nvSpPr>
        <p:spPr>
          <a:xfrm>
            <a:off x="3047189" y="324433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C:\Program Files\PostgreSQL\13\data</a:t>
            </a:r>
          </a:p>
        </p:txBody>
      </p:sp>
    </p:spTree>
    <p:extLst>
      <p:ext uri="{BB962C8B-B14F-4D97-AF65-F5344CB8AC3E}">
        <p14:creationId xmlns:p14="http://schemas.microsoft.com/office/powerpoint/2010/main" val="159549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78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Qué hace un Ingeniero DevOps? | Perfiles profesionales en TI">
            <a:extLst>
              <a:ext uri="{FF2B5EF4-FFF2-40B4-BE49-F238E27FC236}">
                <a16:creationId xmlns:a16="http://schemas.microsoft.com/office/drawing/2014/main" id="{7348C43D-DE86-A442-C244-41DE5E0A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52" y="256345"/>
            <a:ext cx="8460412" cy="63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3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DevOps y por qué es importante? - Websdirect">
            <a:extLst>
              <a:ext uri="{FF2B5EF4-FFF2-40B4-BE49-F238E27FC236}">
                <a16:creationId xmlns:a16="http://schemas.microsoft.com/office/drawing/2014/main" id="{5FDEB959-74F4-842E-8E48-EC603663B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 b="32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3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e es Docker">
            <a:extLst>
              <a:ext uri="{FF2B5EF4-FFF2-40B4-BE49-F238E27FC236}">
                <a16:creationId xmlns:a16="http://schemas.microsoft.com/office/drawing/2014/main" id="{50835E07-D543-BB0F-5514-FDF14623D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 r="-1" b="363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62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9C0377-5E0D-F5D2-5F24-2D1D59D9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40"/>
            <a:ext cx="12192000" cy="34173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CAA266F-93BF-FB4D-C082-77968B5B7516}"/>
              </a:ext>
            </a:extLst>
          </p:cNvPr>
          <p:cNvSpPr txBox="1"/>
          <p:nvPr/>
        </p:nvSpPr>
        <p:spPr>
          <a:xfrm>
            <a:off x="1176771" y="542697"/>
            <a:ext cx="6177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https://tecsify.com/blog/docker/</a:t>
            </a:r>
          </a:p>
        </p:txBody>
      </p:sp>
    </p:spTree>
    <p:extLst>
      <p:ext uri="{BB962C8B-B14F-4D97-AF65-F5344CB8AC3E}">
        <p14:creationId xmlns:p14="http://schemas.microsoft.com/office/powerpoint/2010/main" val="15064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D9A941-91D8-B2F2-9F89-7987124E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7" y="347662"/>
            <a:ext cx="8343900" cy="61626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B5A889-E20C-FBB2-1FAD-36C38BC15A99}"/>
              </a:ext>
            </a:extLst>
          </p:cNvPr>
          <p:cNvSpPr txBox="1"/>
          <p:nvPr/>
        </p:nvSpPr>
        <p:spPr>
          <a:xfrm>
            <a:off x="9112827" y="1194954"/>
            <a:ext cx="23777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dirty="0"/>
              <a:t>No se instalan dichos motores </a:t>
            </a:r>
          </a:p>
          <a:p>
            <a:r>
              <a:rPr lang="es-GT" sz="2000" dirty="0"/>
              <a:t>En el ambiente.</a:t>
            </a:r>
          </a:p>
          <a:p>
            <a:endParaRPr lang="es-GT" sz="2000" dirty="0"/>
          </a:p>
          <a:p>
            <a:endParaRPr lang="es-GT" sz="2000" dirty="0"/>
          </a:p>
          <a:p>
            <a:endParaRPr lang="es-GT" sz="2000" dirty="0"/>
          </a:p>
          <a:p>
            <a:r>
              <a:rPr lang="es-GT" sz="2000" dirty="0"/>
              <a:t>*Contenedores imágenes.</a:t>
            </a:r>
          </a:p>
        </p:txBody>
      </p:sp>
    </p:spTree>
    <p:extLst>
      <p:ext uri="{BB962C8B-B14F-4D97-AF65-F5344CB8AC3E}">
        <p14:creationId xmlns:p14="http://schemas.microsoft.com/office/powerpoint/2010/main" val="137840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8E9121-1D78-90CA-84C4-73705A71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381000"/>
            <a:ext cx="93440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2FA716-FACB-D725-3AA0-BD7847C8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68" y="362911"/>
            <a:ext cx="8065278" cy="4415739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E0B328-E1BA-7A36-BECA-FA72C603A228}"/>
              </a:ext>
            </a:extLst>
          </p:cNvPr>
          <p:cNvSpPr txBox="1"/>
          <p:nvPr/>
        </p:nvSpPr>
        <p:spPr>
          <a:xfrm>
            <a:off x="4013489" y="524978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https://hub.docker.com/_/mysql</a:t>
            </a:r>
          </a:p>
        </p:txBody>
      </p:sp>
    </p:spTree>
    <p:extLst>
      <p:ext uri="{BB962C8B-B14F-4D97-AF65-F5344CB8AC3E}">
        <p14:creationId xmlns:p14="http://schemas.microsoft.com/office/powerpoint/2010/main" val="3159692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0</TotalTime>
  <Words>188</Words>
  <Application>Microsoft Office PowerPoint</Application>
  <PresentationFormat>Panorámica</PresentationFormat>
  <Paragraphs>45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Yoni Edilzar Escobar Bautista</dc:creator>
  <cp:lastModifiedBy>Yoni Edilzar Escobar Bautista</cp:lastModifiedBy>
  <cp:revision>2</cp:revision>
  <dcterms:created xsi:type="dcterms:W3CDTF">2023-04-29T04:03:37Z</dcterms:created>
  <dcterms:modified xsi:type="dcterms:W3CDTF">2023-04-29T18:41:06Z</dcterms:modified>
</cp:coreProperties>
</file>